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handoutMasterIdLst>
    <p:handoutMasterId r:id="rId25"/>
  </p:handoutMasterIdLst>
  <p:sldIdLst>
    <p:sldId id="287" r:id="rId2"/>
    <p:sldId id="256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71" r:id="rId15"/>
    <p:sldId id="274" r:id="rId16"/>
    <p:sldId id="277" r:id="rId17"/>
    <p:sldId id="278" r:id="rId18"/>
    <p:sldId id="281" r:id="rId19"/>
    <p:sldId id="283" r:id="rId20"/>
    <p:sldId id="284" r:id="rId21"/>
    <p:sldId id="285" r:id="rId22"/>
    <p:sldId id="286" r:id="rId23"/>
  </p:sldIdLst>
  <p:sldSz cx="10588625" cy="63182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4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03523-07B2-4BF8-B78F-FBE7E7F08DA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B25C4-4B2F-4856-A955-E5976C487F1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EB6FE-58BE-4971-94B3-3D03C3EF336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2EAFE-D5E4-4872-A36A-35C7CFBFCE9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20EA8A3-71F5-439B-A615-AAE34B1B948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1016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724B3-FA15-444A-8EF2-49A69FEC9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812800"/>
            <a:ext cx="6718300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C1526-6219-4A37-9ED7-61FFF3516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C76959-17DA-4BAB-878A-271202C88B5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690D5-D7AD-41A1-9C37-7ECF94A852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DEA3E-A709-43A2-88EE-0DA032BB5EE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F49F-1D14-404E-A219-10E4F1E35F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966AF28-D699-4780-B33C-2C833D9E89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8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9692" marR="0" indent="-199692" rtl="0" hangingPunct="0">
      <a:tabLst/>
      <a:defRPr lang="en-US" sz="1849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22681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2pPr>
    <a:lvl3pPr marL="845363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3pPr>
    <a:lvl4pPr marL="1268044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4pPr>
    <a:lvl5pPr marL="1690726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5pPr>
    <a:lvl6pPr marL="2113407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6pPr>
    <a:lvl7pPr marL="2536088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7pPr>
    <a:lvl8pPr marL="2958770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8pPr>
    <a:lvl9pPr marL="3381451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B698F-44BE-47E3-A314-1EA691200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A74B9A-64B9-4F46-8C6B-0A361E2A10E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3464-DAA3-4818-B574-80674F628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622E6-E05A-415E-925D-472C8536BC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5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34FB-A14F-495C-96A7-E3189AB8E8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82B3FB-C49C-449A-AB21-B55F9C354891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E18E6-B222-436C-BDF8-187C21294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5DD07-7D02-49C4-88CA-DBF28500D7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258F5-4C48-48F2-BDAF-AA10163976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1E8C57-2BD0-41C9-BDD6-0EEBDEBBCBC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2B7E4-01B9-45E4-931B-B8991138D1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C77EC-5E68-4B6E-A43C-14C50DF953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98DEC-1759-454D-A27D-0186FBA07D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A91AEA-055B-4C86-9CD6-A59208994B4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ABD7A-9156-4F69-9A7A-4FE5A6D63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753F0-9804-4C9D-B259-0100E1F559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A77B-D77D-4072-AC4B-E3253F9FA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767F70-FEE8-442C-9DA5-318A96834015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0F935-C052-432D-B48C-F32B0B5E64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99A23-4C04-49E9-BC40-72F76D6796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A837F-B6C9-4532-9D7F-C263F3BA6C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36C26E-A104-468E-9216-E284E9F1358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B09BC-9B49-4A30-A4A2-48BD62BD5B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09AFE-540B-487D-A3EC-33DCD246EF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8D953-AF01-4DB1-A475-E223C0C73B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A89E31-FF69-4EE2-866F-26FFDF41A15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DF51A-CF33-4A71-8784-07ADE73DF5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95FD4-30E9-4922-9A2F-10AA91D0E9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19A73-E5A4-4C24-AB98-2E9BA49BF2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126844-D221-4FCC-89E2-0DF995F50DCC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17CC4-F15A-4B8B-BF25-8C15FA0099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CEEA-B0DD-4D94-ADC8-42CB07ADF5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B5E3A-DE3B-4212-BE69-862A688B11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D2F1E86-1655-4388-A00D-E2814EAD6E3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40BD0-51BD-46F0-B909-F4015EB8E3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67755-1C97-4FAC-9497-E7DEAF044D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1772-8A65-4A90-BEB0-DA9E23CB28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CA78CC-A2A7-42B3-9422-EB41AB1CA252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4FF53-7681-4035-B1FE-77F8FF2785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4458E-30DA-4BCD-93C7-80F4171A3E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FDBB-D6DA-4CDA-835C-01F19D84EB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4BE2AC1-E840-4C37-8C6B-FC36201EFD57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CF47E-8ADC-4DA6-8214-89A7C631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27E2A-BA40-45BE-A5A7-E7F9C89828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B698F-44BE-47E3-A314-1EA691200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A74B9A-64B9-4F46-8C6B-0A361E2A10E6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3464-DAA3-4818-B574-80674F628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622E6-E05A-415E-925D-472C8536BC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56B6B-9EB5-4882-8747-E13A03D8E0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20D1A3-7B8E-49E2-B923-AAAEBB0F9812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F2804-2B6A-4257-B453-00AB9461B7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2D654-6E1F-4290-9238-609571E25E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8322A-3F3E-47B5-A52A-AAE721346B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4E7EFB-8B7A-49CF-AB3D-DC9956156802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A804-84D6-4671-A330-A2E94B33CD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1D2F7-2AC4-4FC5-990C-3754E997B4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159F1-0E94-4C95-8377-D220B8B7F6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8C1A31-C53C-4F7C-B640-645C83F44346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4FA0F-BDDB-4609-BBAF-345A9793ED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0E759-83EF-4AEF-B7C8-5530802E9D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6C74B-3243-41F2-8470-77A578A0D9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11FFE0-B876-4DA4-95D3-D7365D4F327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FAE77-EB12-4677-AB82-7D3ED00307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C6F57-390C-4093-A71F-42C028FE8D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908EC-51F0-4587-867D-E36606B51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0A1014-B7EF-4EE2-97EF-FB40002590A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9497B-4DB3-4B1E-B173-7DD60032B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0F59D-9511-468A-B481-6E216A3DEB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7698D-D60F-4708-A119-4BFCF55E8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43E7F9-31D6-4E96-92A5-FCD8059DEC6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C908E-B4A8-42EB-8AFE-3B23D017D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9D227-F138-4829-88B6-546CFC4BC2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3CDA6-56F9-4515-8CE5-6CBD97136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904577A-E5E2-4056-B42E-5491F1D5B8B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FFBA1-C1D1-4ECB-A3D0-7AAC87505B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E902B-5969-43D0-B3A3-E941923290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DC3A4-E3E9-42C9-B75E-5F000BEB8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5C1E29-81E0-4E66-A98F-29340CCF00E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B0836-3E6E-4BA9-8673-F7EBFE9CAC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4CDDB-E53B-4553-80ED-2D798BFB54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E5BE-623D-46A6-A820-7B6285DBA6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17E77D-E01A-4744-B504-5653A55E3691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86A7E-100B-4AFE-B43F-541830C033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94C59-DD41-4FD5-97EC-11F27D9E9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FF829-429F-4FC6-9725-E83FBDA3D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8B77B8-C8F9-4CAE-BDD3-DAB9E456748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8AF47-FA93-4B18-9495-7C5A2158E7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B9BA0-F962-4E66-BB7B-9BC947FB2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3578" y="1034029"/>
            <a:ext cx="7941469" cy="2199687"/>
          </a:xfrm>
        </p:spPr>
        <p:txBody>
          <a:bodyPr anchor="b"/>
          <a:lstStyle>
            <a:lvl1pPr algn="ctr">
              <a:defRPr sz="5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578" y="3318544"/>
            <a:ext cx="7941469" cy="1525447"/>
          </a:xfrm>
        </p:spPr>
        <p:txBody>
          <a:bodyPr/>
          <a:lstStyle>
            <a:lvl1pPr marL="0" indent="0" algn="ctr">
              <a:buNone/>
              <a:defRPr sz="2084"/>
            </a:lvl1pPr>
            <a:lvl2pPr marL="397078" indent="0" algn="ctr">
              <a:buNone/>
              <a:defRPr sz="1737"/>
            </a:lvl2pPr>
            <a:lvl3pPr marL="794156" indent="0" algn="ctr">
              <a:buNone/>
              <a:defRPr sz="1563"/>
            </a:lvl3pPr>
            <a:lvl4pPr marL="1191235" indent="0" algn="ctr">
              <a:buNone/>
              <a:defRPr sz="1390"/>
            </a:lvl4pPr>
            <a:lvl5pPr marL="1588313" indent="0" algn="ctr">
              <a:buNone/>
              <a:defRPr sz="1390"/>
            </a:lvl5pPr>
            <a:lvl6pPr marL="1985391" indent="0" algn="ctr">
              <a:buNone/>
              <a:defRPr sz="1390"/>
            </a:lvl6pPr>
            <a:lvl7pPr marL="2382469" indent="0" algn="ctr">
              <a:buNone/>
              <a:defRPr sz="1390"/>
            </a:lvl7pPr>
            <a:lvl8pPr marL="2779547" indent="0" algn="ctr">
              <a:buNone/>
              <a:defRPr sz="1390"/>
            </a:lvl8pPr>
            <a:lvl9pPr marL="3176626" indent="0" algn="ctr">
              <a:buNone/>
              <a:defRPr sz="13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3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4CF4076-DF2C-49CD-A08A-BE5CD2F33A7F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4F0209-A0CE-472D-8397-E6F24806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3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77485" y="336388"/>
            <a:ext cx="2283172" cy="5354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7968" y="336388"/>
            <a:ext cx="6717159" cy="5354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83029E8-9EA5-476F-98B1-EA93C7D0145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5D3016-F532-47CF-8D15-C4226079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77A78-5B7D-4111-894B-45D74665B1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BFB7F-0B60-4516-8561-A1982F53E2E3}" type="datetime1">
              <a:rPr lang="en-US"/>
              <a:pPr lvl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AE4D3-DA6D-44E5-9F26-EEFAE056EB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A6EB-58AE-4549-AAED-18C23D9E2D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5889F0-72F4-4BBA-AD82-D1160A70EC4F}" type="slidenum"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BCD91-802A-4427-AFA0-1E4557D66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153" y="249746"/>
            <a:ext cx="9531932" cy="1055033"/>
          </a:xfrm>
        </p:spPr>
        <p:txBody>
          <a:bodyPr lIns="0" tIns="0" rIns="0" bIns="0"/>
          <a:lstStyle>
            <a:lvl1pPr algn="ctr" hangingPunct="0">
              <a:defRPr sz="4204"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124BB-6BB1-49CE-A9B1-92FC49D322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153" y="1476251"/>
            <a:ext cx="9531932" cy="3664252"/>
          </a:xfrm>
        </p:spPr>
        <p:txBody>
          <a:bodyPr lIns="0" tIns="0" rIns="0" bIns="0"/>
          <a:lstStyle>
            <a:lvl1pPr marL="0" indent="0" hangingPunct="0">
              <a:spcBef>
                <a:spcPts val="1334"/>
              </a:spcBef>
              <a:defRPr sz="3044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53" y="1575176"/>
            <a:ext cx="9132689" cy="2628216"/>
          </a:xfrm>
        </p:spPr>
        <p:txBody>
          <a:bodyPr anchor="b"/>
          <a:lstStyle>
            <a:lvl1pPr>
              <a:defRPr sz="5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53" y="4228256"/>
            <a:ext cx="9132689" cy="1382117"/>
          </a:xfrm>
        </p:spPr>
        <p:txBody>
          <a:bodyPr/>
          <a:lstStyle>
            <a:lvl1pPr marL="0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1pPr>
            <a:lvl2pPr marL="397078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794156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3pPr>
            <a:lvl4pPr marL="1191235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4pPr>
            <a:lvl5pPr marL="1588313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5pPr>
            <a:lvl6pPr marL="1985391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6pPr>
            <a:lvl7pPr marL="2382469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7pPr>
            <a:lvl8pPr marL="2779547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8pPr>
            <a:lvl9pPr marL="3176626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8066777-7E45-47E5-A302-F83C2F9AD9DE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D5319B-9459-446A-A6AE-A78EADDE3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7968" y="1681941"/>
            <a:ext cx="4500166" cy="4008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0491" y="1681941"/>
            <a:ext cx="4500166" cy="4008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8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7" y="336389"/>
            <a:ext cx="9132689" cy="12212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348" y="1548849"/>
            <a:ext cx="4479484" cy="759067"/>
          </a:xfrm>
        </p:spPr>
        <p:txBody>
          <a:bodyPr anchor="b"/>
          <a:lstStyle>
            <a:lvl1pPr marL="0" indent="0">
              <a:buNone/>
              <a:defRPr sz="2084" b="1"/>
            </a:lvl1pPr>
            <a:lvl2pPr marL="397078" indent="0">
              <a:buNone/>
              <a:defRPr sz="1737" b="1"/>
            </a:lvl2pPr>
            <a:lvl3pPr marL="794156" indent="0">
              <a:buNone/>
              <a:defRPr sz="1563" b="1"/>
            </a:lvl3pPr>
            <a:lvl4pPr marL="1191235" indent="0">
              <a:buNone/>
              <a:defRPr sz="1390" b="1"/>
            </a:lvl4pPr>
            <a:lvl5pPr marL="1588313" indent="0">
              <a:buNone/>
              <a:defRPr sz="1390" b="1"/>
            </a:lvl5pPr>
            <a:lvl6pPr marL="1985391" indent="0">
              <a:buNone/>
              <a:defRPr sz="1390" b="1"/>
            </a:lvl6pPr>
            <a:lvl7pPr marL="2382469" indent="0">
              <a:buNone/>
              <a:defRPr sz="1390" b="1"/>
            </a:lvl7pPr>
            <a:lvl8pPr marL="2779547" indent="0">
              <a:buNone/>
              <a:defRPr sz="1390" b="1"/>
            </a:lvl8pPr>
            <a:lvl9pPr marL="3176626" indent="0">
              <a:buNone/>
              <a:defRPr sz="13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348" y="2307916"/>
            <a:ext cx="4479484" cy="3394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491" y="1548849"/>
            <a:ext cx="4501545" cy="759067"/>
          </a:xfrm>
        </p:spPr>
        <p:txBody>
          <a:bodyPr anchor="b"/>
          <a:lstStyle>
            <a:lvl1pPr marL="0" indent="0">
              <a:buNone/>
              <a:defRPr sz="2084" b="1"/>
            </a:lvl1pPr>
            <a:lvl2pPr marL="397078" indent="0">
              <a:buNone/>
              <a:defRPr sz="1737" b="1"/>
            </a:lvl2pPr>
            <a:lvl3pPr marL="794156" indent="0">
              <a:buNone/>
              <a:defRPr sz="1563" b="1"/>
            </a:lvl3pPr>
            <a:lvl4pPr marL="1191235" indent="0">
              <a:buNone/>
              <a:defRPr sz="1390" b="1"/>
            </a:lvl4pPr>
            <a:lvl5pPr marL="1588313" indent="0">
              <a:buNone/>
              <a:defRPr sz="1390" b="1"/>
            </a:lvl5pPr>
            <a:lvl6pPr marL="1985391" indent="0">
              <a:buNone/>
              <a:defRPr sz="1390" b="1"/>
            </a:lvl6pPr>
            <a:lvl7pPr marL="2382469" indent="0">
              <a:buNone/>
              <a:defRPr sz="1390" b="1"/>
            </a:lvl7pPr>
            <a:lvl8pPr marL="2779547" indent="0">
              <a:buNone/>
              <a:defRPr sz="1390" b="1"/>
            </a:lvl8pPr>
            <a:lvl9pPr marL="3176626" indent="0">
              <a:buNone/>
              <a:defRPr sz="13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491" y="2307916"/>
            <a:ext cx="4501545" cy="3394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6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8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8" y="421217"/>
            <a:ext cx="3415107" cy="1474258"/>
          </a:xfrm>
        </p:spPr>
        <p:txBody>
          <a:bodyPr anchor="b"/>
          <a:lstStyle>
            <a:lvl1pPr>
              <a:defRPr sz="2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545" y="909711"/>
            <a:ext cx="5360491" cy="4490053"/>
          </a:xfrm>
        </p:spPr>
        <p:txBody>
          <a:bodyPr/>
          <a:lstStyle>
            <a:lvl1pPr>
              <a:defRPr sz="2779"/>
            </a:lvl1pPr>
            <a:lvl2pPr>
              <a:defRPr sz="2432"/>
            </a:lvl2pPr>
            <a:lvl3pPr>
              <a:defRPr sz="2084"/>
            </a:lvl3pPr>
            <a:lvl4pPr>
              <a:defRPr sz="1737"/>
            </a:lvl4pPr>
            <a:lvl5pPr>
              <a:defRPr sz="1737"/>
            </a:lvl5pPr>
            <a:lvl6pPr>
              <a:defRPr sz="1737"/>
            </a:lvl6pPr>
            <a:lvl7pPr>
              <a:defRPr sz="1737"/>
            </a:lvl7pPr>
            <a:lvl8pPr>
              <a:defRPr sz="1737"/>
            </a:lvl8pPr>
            <a:lvl9pPr>
              <a:defRPr sz="17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348" y="1895475"/>
            <a:ext cx="3415107" cy="3511602"/>
          </a:xfrm>
        </p:spPr>
        <p:txBody>
          <a:bodyPr/>
          <a:lstStyle>
            <a:lvl1pPr marL="0" indent="0">
              <a:buNone/>
              <a:defRPr sz="1390"/>
            </a:lvl1pPr>
            <a:lvl2pPr marL="397078" indent="0">
              <a:buNone/>
              <a:defRPr sz="1216"/>
            </a:lvl2pPr>
            <a:lvl3pPr marL="794156" indent="0">
              <a:buNone/>
              <a:defRPr sz="1042"/>
            </a:lvl3pPr>
            <a:lvl4pPr marL="1191235" indent="0">
              <a:buNone/>
              <a:defRPr sz="869"/>
            </a:lvl4pPr>
            <a:lvl5pPr marL="1588313" indent="0">
              <a:buNone/>
              <a:defRPr sz="869"/>
            </a:lvl5pPr>
            <a:lvl6pPr marL="1985391" indent="0">
              <a:buNone/>
              <a:defRPr sz="869"/>
            </a:lvl6pPr>
            <a:lvl7pPr marL="2382469" indent="0">
              <a:buNone/>
              <a:defRPr sz="869"/>
            </a:lvl7pPr>
            <a:lvl8pPr marL="2779547" indent="0">
              <a:buNone/>
              <a:defRPr sz="869"/>
            </a:lvl8pPr>
            <a:lvl9pPr marL="3176626" indent="0">
              <a:buNone/>
              <a:defRPr sz="8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8" y="421217"/>
            <a:ext cx="3415107" cy="1474258"/>
          </a:xfrm>
        </p:spPr>
        <p:txBody>
          <a:bodyPr anchor="b"/>
          <a:lstStyle>
            <a:lvl1pPr>
              <a:defRPr sz="2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01545" y="909711"/>
            <a:ext cx="5360491" cy="4490053"/>
          </a:xfrm>
        </p:spPr>
        <p:txBody>
          <a:bodyPr anchor="t"/>
          <a:lstStyle>
            <a:lvl1pPr marL="0" indent="0">
              <a:buNone/>
              <a:defRPr sz="2779"/>
            </a:lvl1pPr>
            <a:lvl2pPr marL="397078" indent="0">
              <a:buNone/>
              <a:defRPr sz="2432"/>
            </a:lvl2pPr>
            <a:lvl3pPr marL="794156" indent="0">
              <a:buNone/>
              <a:defRPr sz="2084"/>
            </a:lvl3pPr>
            <a:lvl4pPr marL="1191235" indent="0">
              <a:buNone/>
              <a:defRPr sz="1737"/>
            </a:lvl4pPr>
            <a:lvl5pPr marL="1588313" indent="0">
              <a:buNone/>
              <a:defRPr sz="1737"/>
            </a:lvl5pPr>
            <a:lvl6pPr marL="1985391" indent="0">
              <a:buNone/>
              <a:defRPr sz="1737"/>
            </a:lvl6pPr>
            <a:lvl7pPr marL="2382469" indent="0">
              <a:buNone/>
              <a:defRPr sz="1737"/>
            </a:lvl7pPr>
            <a:lvl8pPr marL="2779547" indent="0">
              <a:buNone/>
              <a:defRPr sz="1737"/>
            </a:lvl8pPr>
            <a:lvl9pPr marL="3176626" indent="0">
              <a:buNone/>
              <a:defRPr sz="17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348" y="1895475"/>
            <a:ext cx="3415107" cy="3511602"/>
          </a:xfrm>
        </p:spPr>
        <p:txBody>
          <a:bodyPr/>
          <a:lstStyle>
            <a:lvl1pPr marL="0" indent="0">
              <a:buNone/>
              <a:defRPr sz="1390"/>
            </a:lvl1pPr>
            <a:lvl2pPr marL="397078" indent="0">
              <a:buNone/>
              <a:defRPr sz="1216"/>
            </a:lvl2pPr>
            <a:lvl3pPr marL="794156" indent="0">
              <a:buNone/>
              <a:defRPr sz="1042"/>
            </a:lvl3pPr>
            <a:lvl4pPr marL="1191235" indent="0">
              <a:buNone/>
              <a:defRPr sz="869"/>
            </a:lvl4pPr>
            <a:lvl5pPr marL="1588313" indent="0">
              <a:buNone/>
              <a:defRPr sz="869"/>
            </a:lvl5pPr>
            <a:lvl6pPr marL="1985391" indent="0">
              <a:buNone/>
              <a:defRPr sz="869"/>
            </a:lvl6pPr>
            <a:lvl7pPr marL="2382469" indent="0">
              <a:buNone/>
              <a:defRPr sz="869"/>
            </a:lvl7pPr>
            <a:lvl8pPr marL="2779547" indent="0">
              <a:buNone/>
              <a:defRPr sz="869"/>
            </a:lvl8pPr>
            <a:lvl9pPr marL="3176626" indent="0">
              <a:buNone/>
              <a:defRPr sz="8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5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7968" y="336389"/>
            <a:ext cx="9132689" cy="122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968" y="1681941"/>
            <a:ext cx="9132689" cy="400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968" y="5856082"/>
            <a:ext cx="238244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EF21F7D-D4B4-4779-AC33-0CD9F72B7DE7}" type="datetime1">
              <a:rPr lang="en-US" smtClean="0"/>
              <a:pPr lvl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7482" y="5856082"/>
            <a:ext cx="357366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8216" y="5856082"/>
            <a:ext cx="238244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DF82E69-17C3-4892-9B78-8AA0C5E5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  <p:txStyles>
    <p:titleStyle>
      <a:lvl1pPr algn="l" defTabSz="794156" rtl="0" eaLnBrk="1" latinLnBrk="0" hangingPunct="1">
        <a:lnSpc>
          <a:spcPct val="90000"/>
        </a:lnSpc>
        <a:spcBef>
          <a:spcPct val="0"/>
        </a:spcBef>
        <a:buNone/>
        <a:defRPr sz="38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539" indent="-198539" algn="l" defTabSz="794156" rtl="0" eaLnBrk="1" latinLnBrk="0" hangingPunct="1">
        <a:lnSpc>
          <a:spcPct val="90000"/>
        </a:lnSpc>
        <a:spcBef>
          <a:spcPts val="869"/>
        </a:spcBef>
        <a:buFont typeface="Arial" panose="020B0604020202020204" pitchFamily="34" charset="0"/>
        <a:buChar char="•"/>
        <a:defRPr sz="2432" kern="1200">
          <a:solidFill>
            <a:schemeClr val="tx1"/>
          </a:solidFill>
          <a:latin typeface="+mn-lt"/>
          <a:ea typeface="+mn-ea"/>
          <a:cs typeface="+mn-cs"/>
        </a:defRPr>
      </a:lvl1pPr>
      <a:lvl2pPr marL="595617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2084" kern="1200">
          <a:solidFill>
            <a:schemeClr val="tx1"/>
          </a:solidFill>
          <a:latin typeface="+mn-lt"/>
          <a:ea typeface="+mn-ea"/>
          <a:cs typeface="+mn-cs"/>
        </a:defRPr>
      </a:lvl2pPr>
      <a:lvl3pPr marL="992696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89774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786852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2183930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581008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978087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375165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1pPr>
      <a:lvl2pPr marL="397078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794156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191235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588313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1985391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382469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779547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176626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066E89-83BE-208B-2DCB-44B1C7DD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" y="0"/>
            <a:ext cx="10582911" cy="631825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2BE52287-83A4-4C08-97A0-45E5990583FF}"/>
              </a:ext>
            </a:extLst>
          </p:cNvPr>
          <p:cNvSpPr/>
          <p:nvPr/>
        </p:nvSpPr>
        <p:spPr>
          <a:xfrm>
            <a:off x="1026727" y="4879571"/>
            <a:ext cx="1315333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Stardust – R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project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8EFBC1E-8CDB-4AD1-B0E7-F9EA3F613B70}"/>
              </a:ext>
            </a:extLst>
          </p:cNvPr>
          <p:cNvSpPr/>
          <p:nvPr/>
        </p:nvSpPr>
        <p:spPr>
          <a:xfrm>
            <a:off x="3001010" y="5075780"/>
            <a:ext cx="1004672" cy="88303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C8F0A82-7337-4070-B660-A2B7F057CBF4}"/>
              </a:ext>
            </a:extLst>
          </p:cNvPr>
          <p:cNvCxnSpPr>
            <a:cxnSpLocks/>
            <a:stCxn id="4" idx="1"/>
            <a:endCxn id="3" idx="2"/>
          </p:cNvCxnSpPr>
          <p:nvPr/>
        </p:nvCxnSpPr>
        <p:spPr>
          <a:xfrm flipH="1" flipV="1">
            <a:off x="1684394" y="5420172"/>
            <a:ext cx="1316616" cy="9712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7FC315AA-9F8F-49C5-9D26-854EB08FD671}"/>
              </a:ext>
            </a:extLst>
          </p:cNvPr>
          <p:cNvSpPr/>
          <p:nvPr/>
        </p:nvSpPr>
        <p:spPr>
          <a:xfrm>
            <a:off x="673709" y="3629228"/>
            <a:ext cx="3339889" cy="671188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of Rome Tor Vergata, Italy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Alessandra Celletti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B12A1C7C-7294-4112-8A51-BF079D496B99}"/>
              </a:ext>
            </a:extLst>
          </p:cNvPr>
          <p:cNvSpPr/>
          <p:nvPr/>
        </p:nvSpPr>
        <p:spPr>
          <a:xfrm>
            <a:off x="4178881" y="5075779"/>
            <a:ext cx="740501" cy="84927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F252782F-F280-49AF-8C6B-695FFE41E294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2343654" y="4300416"/>
            <a:ext cx="2205478" cy="77536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5" name="Rectangle 5">
            <a:extLst>
              <a:ext uri="{FF2B5EF4-FFF2-40B4-BE49-F238E27FC236}">
                <a16:creationId xmlns:a16="http://schemas.microsoft.com/office/drawing/2014/main" id="{369E428D-A6FF-4F45-97D5-6B79E99FB5D3}"/>
              </a:ext>
            </a:extLst>
          </p:cNvPr>
          <p:cNvSpPr/>
          <p:nvPr/>
        </p:nvSpPr>
        <p:spPr>
          <a:xfrm>
            <a:off x="4467789" y="3451144"/>
            <a:ext cx="2758950" cy="953448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Al. I. Cuza, Iași, Romania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Dr. Marius Apetrii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Cătălin Galeș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Dr. Tudor Vartolomei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1BE60E4-5E6A-4C5A-B4A0-543C9AAD46CF}"/>
              </a:ext>
            </a:extLst>
          </p:cNvPr>
          <p:cNvSpPr/>
          <p:nvPr/>
        </p:nvSpPr>
        <p:spPr>
          <a:xfrm>
            <a:off x="5254848" y="5094094"/>
            <a:ext cx="833297" cy="8492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E519216-FFC6-4B5A-83D5-A8E3FEBA0923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5671497" y="4404592"/>
            <a:ext cx="175767" cy="68950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6ECC224A-DE76-4301-AB35-681CC833A891}"/>
              </a:ext>
            </a:extLst>
          </p:cNvPr>
          <p:cNvSpPr/>
          <p:nvPr/>
        </p:nvSpPr>
        <p:spPr>
          <a:xfrm>
            <a:off x="7778858" y="3629227"/>
            <a:ext cx="2416645" cy="671186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of Padova, Italy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Christos Efthymiopoulos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4C59003E-E800-4EE7-AB8F-9EB4568F0D6B}"/>
              </a:ext>
            </a:extLst>
          </p:cNvPr>
          <p:cNvSpPr/>
          <p:nvPr/>
        </p:nvSpPr>
        <p:spPr>
          <a:xfrm>
            <a:off x="6257678" y="5015126"/>
            <a:ext cx="969061" cy="100433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FB1D36C6-2DE6-428B-A0F7-95689E3DBDA7}"/>
              </a:ext>
            </a:extLst>
          </p:cNvPr>
          <p:cNvCxnSpPr>
            <a:cxnSpLocks/>
            <a:stCxn id="29" idx="0"/>
            <a:endCxn id="28" idx="1"/>
          </p:cNvCxnSpPr>
          <p:nvPr/>
        </p:nvCxnSpPr>
        <p:spPr>
          <a:xfrm flipV="1">
            <a:off x="6742209" y="3964820"/>
            <a:ext cx="1036649" cy="105030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1" name="Rectangle 5">
            <a:extLst>
              <a:ext uri="{FF2B5EF4-FFF2-40B4-BE49-F238E27FC236}">
                <a16:creationId xmlns:a16="http://schemas.microsoft.com/office/drawing/2014/main" id="{32890E6E-EAE5-4EEF-AE1A-019D8317C74B}"/>
              </a:ext>
            </a:extLst>
          </p:cNvPr>
          <p:cNvSpPr/>
          <p:nvPr/>
        </p:nvSpPr>
        <p:spPr>
          <a:xfrm>
            <a:off x="8596882" y="4626978"/>
            <a:ext cx="1870639" cy="124917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H2020-MSCA-ITN-2018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(Marie Skłodowska-Curie Innovative Training Networks)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109AB9B-0217-413D-AF80-A4A4695365EB}"/>
              </a:ext>
            </a:extLst>
          </p:cNvPr>
          <p:cNvSpPr/>
          <p:nvPr/>
        </p:nvSpPr>
        <p:spPr>
          <a:xfrm>
            <a:off x="7419286" y="5084755"/>
            <a:ext cx="905973" cy="87450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3A426899-B252-4503-A95F-FD9618472085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 flipV="1">
            <a:off x="8325259" y="5251567"/>
            <a:ext cx="271623" cy="27043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5" name="Rectangle 5">
            <a:extLst>
              <a:ext uri="{FF2B5EF4-FFF2-40B4-BE49-F238E27FC236}">
                <a16:creationId xmlns:a16="http://schemas.microsoft.com/office/drawing/2014/main" id="{80F8896F-6445-46FB-B3A4-7E379248EFFE}"/>
              </a:ext>
            </a:extLst>
          </p:cNvPr>
          <p:cNvSpPr/>
          <p:nvPr/>
        </p:nvSpPr>
        <p:spPr>
          <a:xfrm>
            <a:off x="2933700" y="575304"/>
            <a:ext cx="5476875" cy="74224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en-US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SIMPRO is a</a:t>
            </a: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useful application for analyzing and controlling the space debris problem. For more details, please refer to the related article. The next slides contain a tutorial on how to use the application.</a:t>
            </a:r>
            <a:endParaRPr lang="ro-RO" sz="1440" dirty="0">
              <a:solidFill>
                <a:srgbClr val="FFFFFF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50ACD6A9-EB0B-402C-9ECD-FCA714A3F1A4}"/>
              </a:ext>
            </a:extLst>
          </p:cNvPr>
          <p:cNvSpPr/>
          <p:nvPr/>
        </p:nvSpPr>
        <p:spPr>
          <a:xfrm>
            <a:off x="2328342" y="109836"/>
            <a:ext cx="6459572" cy="122444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A6476D-ACC5-44C6-9D13-2CF0E8F14B55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0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177CEA-1CB9-B1A5-665D-3B179534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1"/>
            <a:ext cx="10588625" cy="629014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2352142-EE79-41A9-AEEA-DC3F1E1E1499}"/>
              </a:ext>
            </a:extLst>
          </p:cNvPr>
          <p:cNvSpPr/>
          <p:nvPr/>
        </p:nvSpPr>
        <p:spPr>
          <a:xfrm>
            <a:off x="4811571" y="1977577"/>
            <a:ext cx="4221869" cy="11251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framework: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Used to propagate the fragments for a long period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It uses the mean orbital elements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Periods is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years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and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EA435C-E7B1-454B-953A-C7B103FC87C3}"/>
              </a:ext>
            </a:extLst>
          </p:cNvPr>
          <p:cNvSpPr/>
          <p:nvPr/>
        </p:nvSpPr>
        <p:spPr>
          <a:xfrm>
            <a:off x="1555185" y="2540163"/>
            <a:ext cx="2440167" cy="143176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911097C7-01A4-4779-B1AE-BD6B4C3CAAC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995352" y="2540163"/>
            <a:ext cx="816219" cy="715881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8">
            <a:extLst>
              <a:ext uri="{FF2B5EF4-FFF2-40B4-BE49-F238E27FC236}">
                <a16:creationId xmlns:a16="http://schemas.microsoft.com/office/drawing/2014/main" id="{4F062A0F-A2C9-49E9-8FE6-60A970E9F60C}"/>
              </a:ext>
            </a:extLst>
          </p:cNvPr>
          <p:cNvSpPr/>
          <p:nvPr/>
        </p:nvSpPr>
        <p:spPr>
          <a:xfrm>
            <a:off x="0" y="180975"/>
            <a:ext cx="731746" cy="84042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8B8EFE-F5CA-421E-AE0A-839E61E741BF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DA164CD-26D6-468D-BB74-3F9E9745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02"/>
            <a:ext cx="10588625" cy="628384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43DC74F-C605-4303-A92B-AD66D730AFD8}"/>
              </a:ext>
            </a:extLst>
          </p:cNvPr>
          <p:cNvSpPr/>
          <p:nvPr/>
        </p:nvSpPr>
        <p:spPr>
          <a:xfrm>
            <a:off x="4823390" y="2027684"/>
            <a:ext cx="4296047" cy="11251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framework: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Used to propagate the fragments for a short period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It uses the cartesian state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Periods is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and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minutes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33FC577-D768-4EB8-9D91-08252032993A}"/>
              </a:ext>
            </a:extLst>
          </p:cNvPr>
          <p:cNvSpPr/>
          <p:nvPr/>
        </p:nvSpPr>
        <p:spPr>
          <a:xfrm>
            <a:off x="1555185" y="2540164"/>
            <a:ext cx="2407215" cy="142223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765CF21D-7A3A-4046-8EA6-C405BF267E4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962400" y="2590270"/>
            <a:ext cx="860990" cy="66101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1" name="Rectangle 8">
            <a:extLst>
              <a:ext uri="{FF2B5EF4-FFF2-40B4-BE49-F238E27FC236}">
                <a16:creationId xmlns:a16="http://schemas.microsoft.com/office/drawing/2014/main" id="{5B404E9F-E14B-45D1-BE68-08ED67846E67}"/>
              </a:ext>
            </a:extLst>
          </p:cNvPr>
          <p:cNvSpPr/>
          <p:nvPr/>
        </p:nvSpPr>
        <p:spPr>
          <a:xfrm>
            <a:off x="0" y="159401"/>
            <a:ext cx="731746" cy="86929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7E6D0-C92D-4C1A-AD3E-47CFA736A5E1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E60CA7-6376-C5EA-8845-13EE391A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3695A4F-42AA-4C3E-9487-B5D8A79308D7}"/>
              </a:ext>
            </a:extLst>
          </p:cNvPr>
          <p:cNvSpPr/>
          <p:nvPr/>
        </p:nvSpPr>
        <p:spPr>
          <a:xfrm>
            <a:off x="4813051" y="2596693"/>
            <a:ext cx="4225810" cy="790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When evolution is selected, each panel is split in two parts: fragments after break-up and fragments after choosen period. 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7BFB32E-46A5-42AE-94D2-29C1E9ECA143}"/>
              </a:ext>
            </a:extLst>
          </p:cNvPr>
          <p:cNvSpPr/>
          <p:nvPr/>
        </p:nvSpPr>
        <p:spPr>
          <a:xfrm>
            <a:off x="0" y="140351"/>
            <a:ext cx="731746" cy="8978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14229-49E8-7B1E-0FCC-6EF6E98F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F6E0DF5-ED85-4AFF-ACFE-D8B7218E0242}"/>
              </a:ext>
            </a:extLst>
          </p:cNvPr>
          <p:cNvSpPr/>
          <p:nvPr/>
        </p:nvSpPr>
        <p:spPr>
          <a:xfrm>
            <a:off x="3774522" y="790988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3-dimensional vision of the cartesian position of the fragments.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465347-EA35-4D9C-9D3D-019EE492DF2A}"/>
              </a:ext>
            </a:extLst>
          </p:cNvPr>
          <p:cNvSpPr/>
          <p:nvPr/>
        </p:nvSpPr>
        <p:spPr>
          <a:xfrm>
            <a:off x="4531986" y="154005"/>
            <a:ext cx="482877" cy="21071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59F3EA5C-7ED1-4222-95EB-FD684011B01A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4773425" y="364715"/>
            <a:ext cx="803469" cy="42627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31314F99-266E-4D3E-9F02-556E375AD328}"/>
              </a:ext>
            </a:extLst>
          </p:cNvPr>
          <p:cNvSpPr/>
          <p:nvPr/>
        </p:nvSpPr>
        <p:spPr>
          <a:xfrm>
            <a:off x="3179931" y="1911210"/>
            <a:ext cx="2704109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Legends: time of break-up, orbit of the parent body, and the shape of the Earth 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DDED1E-34C8-4265-870C-11DD25D13F36}"/>
              </a:ext>
            </a:extLst>
          </p:cNvPr>
          <p:cNvSpPr/>
          <p:nvPr/>
        </p:nvSpPr>
        <p:spPr>
          <a:xfrm>
            <a:off x="3822148" y="3002857"/>
            <a:ext cx="2109518" cy="32923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388BBFD7-D6A3-4519-8FE8-A553AF5D195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4531986" y="2569678"/>
            <a:ext cx="344921" cy="43317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DB2F190D-2FF0-4564-BB9C-F58AAFB1CAAD}"/>
              </a:ext>
            </a:extLst>
          </p:cNvPr>
          <p:cNvSpPr/>
          <p:nvPr/>
        </p:nvSpPr>
        <p:spPr>
          <a:xfrm>
            <a:off x="0" y="161999"/>
            <a:ext cx="731746" cy="8620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1CA622-D65E-4206-ACEC-4596663D26D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32B52ED0-73EB-F2AE-5D82-E24E404284AC}"/>
              </a:ext>
            </a:extLst>
          </p:cNvPr>
          <p:cNvSpPr/>
          <p:nvPr/>
        </p:nvSpPr>
        <p:spPr>
          <a:xfrm>
            <a:off x="5747789" y="2716416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endParaRPr lang="ro-RO" sz="1709" dirty="0">
              <a:solidFill>
                <a:srgbClr val="000000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0FF4FC8-CEFD-6738-C27B-622C8B935300}"/>
              </a:ext>
            </a:extLst>
          </p:cNvPr>
          <p:cNvSpPr/>
          <p:nvPr/>
        </p:nvSpPr>
        <p:spPr>
          <a:xfrm>
            <a:off x="9462168" y="2702198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/4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79FCC03-6574-FFD7-A2D3-CE92AE84DA01}"/>
              </a:ext>
            </a:extLst>
          </p:cNvPr>
          <p:cNvSpPr/>
          <p:nvPr/>
        </p:nvSpPr>
        <p:spPr>
          <a:xfrm>
            <a:off x="9462168" y="5518920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endParaRPr lang="ro-RO" sz="1709" dirty="0">
              <a:solidFill>
                <a:srgbClr val="000000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A5A316A-A3A8-0EC5-D720-A19B45669944}"/>
              </a:ext>
            </a:extLst>
          </p:cNvPr>
          <p:cNvSpPr/>
          <p:nvPr/>
        </p:nvSpPr>
        <p:spPr>
          <a:xfrm>
            <a:off x="5747789" y="5527262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+3T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/4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1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1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1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1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4" grpId="0" animBg="1"/>
      <p:bldP spid="25" grpId="0" animBg="1"/>
      <p:bldP spid="3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209BA-50A3-B5B4-243D-15824D27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AD0581E-84A4-4A43-A2E5-715F1EB67089}"/>
              </a:ext>
            </a:extLst>
          </p:cNvPr>
          <p:cNvSpPr/>
          <p:nvPr/>
        </p:nvSpPr>
        <p:spPr>
          <a:xfrm>
            <a:off x="5493435" y="2774189"/>
            <a:ext cx="2918998" cy="74270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Lock the parameters of the last experiment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DC4B313-28AB-45A0-851F-ABBC094373E0}"/>
              </a:ext>
            </a:extLst>
          </p:cNvPr>
          <p:cNvSpPr/>
          <p:nvPr/>
        </p:nvSpPr>
        <p:spPr>
          <a:xfrm>
            <a:off x="848547" y="653913"/>
            <a:ext cx="2004873" cy="440237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5A34B79E-857D-44B3-95AA-76E79ED62812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53420" y="2855098"/>
            <a:ext cx="2640015" cy="29044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907E60B4-2696-4421-A9A3-3B301F936BF6}"/>
              </a:ext>
            </a:extLst>
          </p:cNvPr>
          <p:cNvSpPr/>
          <p:nvPr/>
        </p:nvSpPr>
        <p:spPr>
          <a:xfrm>
            <a:off x="5493434" y="5187087"/>
            <a:ext cx="2918997" cy="6502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Select this to keep the generated fragments of the previous experiment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403767D-9121-467B-93A2-31C60B3BB2DA}"/>
              </a:ext>
            </a:extLst>
          </p:cNvPr>
          <p:cNvSpPr/>
          <p:nvPr/>
        </p:nvSpPr>
        <p:spPr>
          <a:xfrm>
            <a:off x="848547" y="5056283"/>
            <a:ext cx="2004873" cy="25277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4432BC4-5F76-4B0C-9A8F-C00403C678A5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2853420" y="5182669"/>
            <a:ext cx="2640014" cy="32953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31D071D9-A518-4CF5-9FDB-947149BDD394}"/>
              </a:ext>
            </a:extLst>
          </p:cNvPr>
          <p:cNvSpPr/>
          <p:nvPr/>
        </p:nvSpPr>
        <p:spPr>
          <a:xfrm>
            <a:off x="0" y="149876"/>
            <a:ext cx="731746" cy="8978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0C1FA-DA56-4B34-982C-37C56E798F3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3454C-80FA-E930-9CF6-F5F596F0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"/>
            <a:ext cx="10588625" cy="62964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B6D1502-3722-4205-A0DF-D943BC17FA6F}"/>
              </a:ext>
            </a:extLst>
          </p:cNvPr>
          <p:cNvSpPr/>
          <p:nvPr/>
        </p:nvSpPr>
        <p:spPr>
          <a:xfrm>
            <a:off x="6481050" y="145429"/>
            <a:ext cx="2196993" cy="176654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This panel allows users to change the default equations of NASA’s EVOLVE 4.0 model that describe the probabilistic model of A/m and delta velocity distributions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0C1B772-4E8A-4F3D-94F1-04D7E8EF7DA8}"/>
              </a:ext>
            </a:extLst>
          </p:cNvPr>
          <p:cNvSpPr/>
          <p:nvPr/>
        </p:nvSpPr>
        <p:spPr>
          <a:xfrm>
            <a:off x="876326" y="373693"/>
            <a:ext cx="1892448" cy="22664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2107085A-D06A-4317-A5A8-5B0A021D65A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768774" y="487018"/>
            <a:ext cx="3712276" cy="54168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95A1A803-3ABD-4260-BDC3-DD12B7662130}"/>
              </a:ext>
            </a:extLst>
          </p:cNvPr>
          <p:cNvSpPr/>
          <p:nvPr/>
        </p:nvSpPr>
        <p:spPr>
          <a:xfrm>
            <a:off x="7465247" y="3886375"/>
            <a:ext cx="1750988" cy="1182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The panel contains the theory behind the fragmentation and editable fields 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6EE5330-F284-4E87-987A-D6BFB1892947}"/>
              </a:ext>
            </a:extLst>
          </p:cNvPr>
          <p:cNvSpPr/>
          <p:nvPr/>
        </p:nvSpPr>
        <p:spPr>
          <a:xfrm>
            <a:off x="1705765" y="1028700"/>
            <a:ext cx="4314035" cy="50196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3B77F964-184C-42FD-BC5F-D049F5FF23C7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6019800" y="3538538"/>
            <a:ext cx="1445447" cy="93902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69C02411-E2D6-4306-A8BA-E791938C428A}"/>
              </a:ext>
            </a:extLst>
          </p:cNvPr>
          <p:cNvSpPr/>
          <p:nvPr/>
        </p:nvSpPr>
        <p:spPr>
          <a:xfrm>
            <a:off x="-4412" y="161925"/>
            <a:ext cx="731746" cy="8667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D8BE4A-0255-4246-A686-F18B1E599CC0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6B84B-517F-54BD-27C3-1699E4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830775A-736E-4B1D-870A-9EC7CB6B5916}"/>
              </a:ext>
            </a:extLst>
          </p:cNvPr>
          <p:cNvSpPr/>
          <p:nvPr/>
        </p:nvSpPr>
        <p:spPr>
          <a:xfrm>
            <a:off x="4300521" y="4669421"/>
            <a:ext cx="3984820" cy="51210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this button to save the current break-up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64E295E-7481-4218-A8EC-65604DB10B5D}"/>
              </a:ext>
            </a:extLst>
          </p:cNvPr>
          <p:cNvSpPr/>
          <p:nvPr/>
        </p:nvSpPr>
        <p:spPr>
          <a:xfrm>
            <a:off x="856804" y="5729924"/>
            <a:ext cx="1943546" cy="33864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E1CEFFD-64EC-42D6-9AFA-AD7389CCA7F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800350" y="4925474"/>
            <a:ext cx="1500171" cy="97377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8">
            <a:extLst>
              <a:ext uri="{FF2B5EF4-FFF2-40B4-BE49-F238E27FC236}">
                <a16:creationId xmlns:a16="http://schemas.microsoft.com/office/drawing/2014/main" id="{D6E82C8E-C728-43E9-B725-5B06C8EC0332}"/>
              </a:ext>
            </a:extLst>
          </p:cNvPr>
          <p:cNvSpPr/>
          <p:nvPr/>
        </p:nvSpPr>
        <p:spPr>
          <a:xfrm>
            <a:off x="0" y="133349"/>
            <a:ext cx="731746" cy="91866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3EE38F-2A37-4BCC-9006-80E29A29173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4C9D5-4DA9-9942-D128-B10A1089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" y="-1"/>
            <a:ext cx="10582911" cy="631825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28F7DD9B-D199-4FD6-B4DB-60F842C218F8}"/>
              </a:ext>
            </a:extLst>
          </p:cNvPr>
          <p:cNvSpPr/>
          <p:nvPr/>
        </p:nvSpPr>
        <p:spPr>
          <a:xfrm>
            <a:off x="4501591" y="1213988"/>
            <a:ext cx="3984820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Orbital position of one break-up event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E2B1E63-3D09-4339-AA41-FE698DA828CF}"/>
              </a:ext>
            </a:extLst>
          </p:cNvPr>
          <p:cNvSpPr/>
          <p:nvPr/>
        </p:nvSpPr>
        <p:spPr>
          <a:xfrm>
            <a:off x="868220" y="219075"/>
            <a:ext cx="2046427" cy="20585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1D47D4F5-7210-448A-A2AD-8F0188D7697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914647" y="1248339"/>
            <a:ext cx="1586944" cy="14843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36C60BFD-E121-48F4-934E-7F11A133A31A}"/>
              </a:ext>
            </a:extLst>
          </p:cNvPr>
          <p:cNvSpPr/>
          <p:nvPr/>
        </p:nvSpPr>
        <p:spPr>
          <a:xfrm>
            <a:off x="4501591" y="2478916"/>
            <a:ext cx="2248999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Number of break-up events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213390C-2611-4C19-85F8-104F0A4AC3C0}"/>
              </a:ext>
            </a:extLst>
          </p:cNvPr>
          <p:cNvSpPr/>
          <p:nvPr/>
        </p:nvSpPr>
        <p:spPr>
          <a:xfrm>
            <a:off x="868220" y="2277602"/>
            <a:ext cx="2046427" cy="47592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AA24EF5B-842D-4E93-A818-26A599039EB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914647" y="2515567"/>
            <a:ext cx="1586944" cy="14613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7C0CCCEC-C4FB-4D54-9E82-308924570C76}"/>
              </a:ext>
            </a:extLst>
          </p:cNvPr>
          <p:cNvSpPr/>
          <p:nvPr/>
        </p:nvSpPr>
        <p:spPr>
          <a:xfrm>
            <a:off x="4501591" y="3159125"/>
            <a:ext cx="3089834" cy="47181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Distance between break-up events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FD4D878-1409-4E14-9065-C7DEBF0B3AE3}"/>
              </a:ext>
            </a:extLst>
          </p:cNvPr>
          <p:cNvSpPr/>
          <p:nvPr/>
        </p:nvSpPr>
        <p:spPr>
          <a:xfrm>
            <a:off x="868221" y="2766172"/>
            <a:ext cx="2046427" cy="9295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8" name="Straight Connector 5">
            <a:extLst>
              <a:ext uri="{FF2B5EF4-FFF2-40B4-BE49-F238E27FC236}">
                <a16:creationId xmlns:a16="http://schemas.microsoft.com/office/drawing/2014/main" id="{BDDACA8E-84CA-4B5D-A49D-47B084CCEC31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914648" y="3230936"/>
            <a:ext cx="1586943" cy="16409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FDDC6708-D3A9-4FA6-8BD7-C582C2FC5D9B}"/>
              </a:ext>
            </a:extLst>
          </p:cNvPr>
          <p:cNvSpPr/>
          <p:nvPr/>
        </p:nvSpPr>
        <p:spPr>
          <a:xfrm>
            <a:off x="0" y="1056946"/>
            <a:ext cx="731746" cy="84159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863384-7467-4739-8F72-E870834FEF0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6" grpId="0" animBg="1"/>
      <p:bldP spid="27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03DD4D-0F99-A996-4D7F-980A7EDE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"/>
            <a:ext cx="10588625" cy="62964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2F9AEB8-C012-4270-ACB0-6E24EFCB6D90}"/>
              </a:ext>
            </a:extLst>
          </p:cNvPr>
          <p:cNvSpPr/>
          <p:nvPr/>
        </p:nvSpPr>
        <p:spPr>
          <a:xfrm>
            <a:off x="5250828" y="2020684"/>
            <a:ext cx="2248999" cy="110014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Option to propagate all fragments from all break-ups. Also the option to keep the same fragments of previous experiment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F50BB34-C047-43EA-9ABD-DD44FC7118E1}"/>
              </a:ext>
            </a:extLst>
          </p:cNvPr>
          <p:cNvSpPr/>
          <p:nvPr/>
        </p:nvSpPr>
        <p:spPr>
          <a:xfrm>
            <a:off x="866327" y="3675674"/>
            <a:ext cx="2038797" cy="62962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DE06975D-7DE9-4FB8-9B3C-C3EA80CDC74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905124" y="2570756"/>
            <a:ext cx="2345704" cy="1419731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01AF87BC-526C-4354-91DB-FBC339795A75}"/>
              </a:ext>
            </a:extLst>
          </p:cNvPr>
          <p:cNvSpPr/>
          <p:nvPr/>
        </p:nvSpPr>
        <p:spPr>
          <a:xfrm>
            <a:off x="7289625" y="4060209"/>
            <a:ext cx="1682755" cy="54561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of the propagation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B115C5-41CC-4738-877F-69833D016C95}"/>
              </a:ext>
            </a:extLst>
          </p:cNvPr>
          <p:cNvSpPr/>
          <p:nvPr/>
        </p:nvSpPr>
        <p:spPr>
          <a:xfrm>
            <a:off x="2971800" y="4390341"/>
            <a:ext cx="2428875" cy="150563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69AFB8D2-0D10-40E6-99F8-7D88DF4DDD0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5400675" y="4333018"/>
            <a:ext cx="1888950" cy="81014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2" name="Rectangle 8">
            <a:extLst>
              <a:ext uri="{FF2B5EF4-FFF2-40B4-BE49-F238E27FC236}">
                <a16:creationId xmlns:a16="http://schemas.microsoft.com/office/drawing/2014/main" id="{07AC4AC7-B487-49E5-AAB3-ADA2F0D5D463}"/>
              </a:ext>
            </a:extLst>
          </p:cNvPr>
          <p:cNvSpPr/>
          <p:nvPr/>
        </p:nvSpPr>
        <p:spPr>
          <a:xfrm>
            <a:off x="0" y="1080716"/>
            <a:ext cx="731746" cy="83380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98A59A-BB58-10E5-1833-7DA3637B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768B588-9C68-40D6-AFCF-7B2658BF29E5}"/>
              </a:ext>
            </a:extLst>
          </p:cNvPr>
          <p:cNvSpPr/>
          <p:nvPr/>
        </p:nvSpPr>
        <p:spPr>
          <a:xfrm>
            <a:off x="0" y="1886438"/>
            <a:ext cx="731746" cy="91391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6FD2E8-3108-446B-A7AC-4E4A8F370EB8}"/>
              </a:ext>
            </a:extLst>
          </p:cNvPr>
          <p:cNvSpPr/>
          <p:nvPr/>
        </p:nvSpPr>
        <p:spPr>
          <a:xfrm>
            <a:off x="5389527" y="602510"/>
            <a:ext cx="2268871" cy="1132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Each stored experiment contains shows the same panels as in a new break-up experiment (first page)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08653E-4CF3-45BA-8466-B1FF363B53EE}"/>
              </a:ext>
            </a:extLst>
          </p:cNvPr>
          <p:cNvSpPr/>
          <p:nvPr/>
        </p:nvSpPr>
        <p:spPr>
          <a:xfrm>
            <a:off x="4650157" y="5024825"/>
            <a:ext cx="2359357" cy="9448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a past experiment from the list. Details of the experiments are given inside the list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D56A62-04C4-421E-963F-AEC3B03D4F6F}"/>
              </a:ext>
            </a:extLst>
          </p:cNvPr>
          <p:cNvSpPr/>
          <p:nvPr/>
        </p:nvSpPr>
        <p:spPr>
          <a:xfrm>
            <a:off x="737689" y="181310"/>
            <a:ext cx="2091236" cy="613693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68D7E66C-5CB5-474E-851D-087B603E170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828925" y="3249780"/>
            <a:ext cx="1821232" cy="224745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EF7468-9443-43F8-B432-3E8161673239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E7E8A-F303-7520-0A3D-C530A066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" y="-1370"/>
            <a:ext cx="10587499" cy="6320989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2BE52287-83A4-4C08-97A0-45E5990583FF}"/>
              </a:ext>
            </a:extLst>
          </p:cNvPr>
          <p:cNvSpPr/>
          <p:nvPr/>
        </p:nvSpPr>
        <p:spPr>
          <a:xfrm>
            <a:off x="1387451" y="482062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Simulate a break-up event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8EFBC1E-8CDB-4AD1-B0E7-F9EA3F613B70}"/>
              </a:ext>
            </a:extLst>
          </p:cNvPr>
          <p:cNvSpPr/>
          <p:nvPr/>
        </p:nvSpPr>
        <p:spPr>
          <a:xfrm>
            <a:off x="1729" y="161694"/>
            <a:ext cx="731746" cy="85237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C8F0A82-7337-4070-B660-A2B7F057CBF4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733475" y="587884"/>
            <a:ext cx="653976" cy="16447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7FC315AA-9F8F-49C5-9D26-854EB08FD671}"/>
              </a:ext>
            </a:extLst>
          </p:cNvPr>
          <p:cNvSpPr/>
          <p:nvPr/>
        </p:nvSpPr>
        <p:spPr>
          <a:xfrm>
            <a:off x="1387446" y="1410346"/>
            <a:ext cx="1483471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Simulate multiple break-up events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B12A1C7C-7294-4112-8A51-BF079D496B99}"/>
              </a:ext>
            </a:extLst>
          </p:cNvPr>
          <p:cNvSpPr/>
          <p:nvPr/>
        </p:nvSpPr>
        <p:spPr>
          <a:xfrm>
            <a:off x="0" y="1068997"/>
            <a:ext cx="731746" cy="85237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F252782F-F280-49AF-8C6B-695FFE41E29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731746" y="1495187"/>
            <a:ext cx="655700" cy="18546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5" name="Rectangle 5">
            <a:extLst>
              <a:ext uri="{FF2B5EF4-FFF2-40B4-BE49-F238E27FC236}">
                <a16:creationId xmlns:a16="http://schemas.microsoft.com/office/drawing/2014/main" id="{369E428D-A6FF-4F45-97D5-6B79E99FB5D3}"/>
              </a:ext>
            </a:extLst>
          </p:cNvPr>
          <p:cNvSpPr/>
          <p:nvPr/>
        </p:nvSpPr>
        <p:spPr>
          <a:xfrm>
            <a:off x="1387446" y="2267727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View previous experiments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1BE60E4-5E6A-4C5A-B4A0-543C9AAD46CF}"/>
              </a:ext>
            </a:extLst>
          </p:cNvPr>
          <p:cNvSpPr/>
          <p:nvPr/>
        </p:nvSpPr>
        <p:spPr>
          <a:xfrm>
            <a:off x="0" y="1922375"/>
            <a:ext cx="731746" cy="84968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E519216-FFC6-4B5A-83D5-A8E3FEBA092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731746" y="2347220"/>
            <a:ext cx="655700" cy="190808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6ECC224A-DE76-4301-AB35-681CC833A891}"/>
              </a:ext>
            </a:extLst>
          </p:cNvPr>
          <p:cNvSpPr/>
          <p:nvPr/>
        </p:nvSpPr>
        <p:spPr>
          <a:xfrm>
            <a:off x="1387445" y="311962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Propagate single orbit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4C59003E-E800-4EE7-AB8F-9EB4568F0D6B}"/>
              </a:ext>
            </a:extLst>
          </p:cNvPr>
          <p:cNvSpPr/>
          <p:nvPr/>
        </p:nvSpPr>
        <p:spPr>
          <a:xfrm>
            <a:off x="0" y="2763170"/>
            <a:ext cx="731746" cy="9272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FB1D36C6-2DE6-428B-A0F7-95689E3DBDA7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731746" y="3226808"/>
            <a:ext cx="655699" cy="16311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1" name="Rectangle 5">
            <a:extLst>
              <a:ext uri="{FF2B5EF4-FFF2-40B4-BE49-F238E27FC236}">
                <a16:creationId xmlns:a16="http://schemas.microsoft.com/office/drawing/2014/main" id="{32890E6E-EAE5-4EEF-AE1A-019D8317C74B}"/>
              </a:ext>
            </a:extLst>
          </p:cNvPr>
          <p:cNvSpPr/>
          <p:nvPr/>
        </p:nvSpPr>
        <p:spPr>
          <a:xfrm>
            <a:off x="1387444" y="400627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User guide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109AB9B-0217-413D-AF80-A4A4695365EB}"/>
              </a:ext>
            </a:extLst>
          </p:cNvPr>
          <p:cNvSpPr/>
          <p:nvPr/>
        </p:nvSpPr>
        <p:spPr>
          <a:xfrm>
            <a:off x="0" y="3725397"/>
            <a:ext cx="731746" cy="80584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3A426899-B252-4503-A95F-FD9618472085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31746" y="4128319"/>
            <a:ext cx="655698" cy="14825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5" name="Rectangle 5">
            <a:extLst>
              <a:ext uri="{FF2B5EF4-FFF2-40B4-BE49-F238E27FC236}">
                <a16:creationId xmlns:a16="http://schemas.microsoft.com/office/drawing/2014/main" id="{80F8896F-6445-46FB-B3A4-7E379248EFFE}"/>
              </a:ext>
            </a:extLst>
          </p:cNvPr>
          <p:cNvSpPr/>
          <p:nvPr/>
        </p:nvSpPr>
        <p:spPr>
          <a:xfrm>
            <a:off x="1387443" y="489292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Authorship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50ACD6A9-EB0B-402C-9ECD-FCA714A3F1A4}"/>
              </a:ext>
            </a:extLst>
          </p:cNvPr>
          <p:cNvSpPr/>
          <p:nvPr/>
        </p:nvSpPr>
        <p:spPr>
          <a:xfrm>
            <a:off x="0" y="4566192"/>
            <a:ext cx="731746" cy="88210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Connector 10">
            <a:extLst>
              <a:ext uri="{FF2B5EF4-FFF2-40B4-BE49-F238E27FC236}">
                <a16:creationId xmlns:a16="http://schemas.microsoft.com/office/drawing/2014/main" id="{287CAAED-32D7-4CD0-A16D-CF0C0F9970F2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731746" y="5007246"/>
            <a:ext cx="655697" cy="15597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A6476D-ACC5-44C6-9D13-2CF0E8F14B55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>
            <a:extLst>
              <a:ext uri="{FF2B5EF4-FFF2-40B4-BE49-F238E27FC236}">
                <a16:creationId xmlns:a16="http://schemas.microsoft.com/office/drawing/2014/main" id="{BA583969-851F-6057-A6EF-5570463F55C3}"/>
              </a:ext>
            </a:extLst>
          </p:cNvPr>
          <p:cNvSpPr/>
          <p:nvPr/>
        </p:nvSpPr>
        <p:spPr>
          <a:xfrm>
            <a:off x="1387443" y="5702559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Reset application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94B19B8-FD3C-9B7F-7A4F-963345D911FE}"/>
              </a:ext>
            </a:extLst>
          </p:cNvPr>
          <p:cNvSpPr/>
          <p:nvPr/>
        </p:nvSpPr>
        <p:spPr>
          <a:xfrm>
            <a:off x="0" y="5387396"/>
            <a:ext cx="731746" cy="88210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D96B8E8F-6476-DB44-C918-FE21F39E9392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>
            <a:off x="731746" y="5828450"/>
            <a:ext cx="655697" cy="14441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04C891-E4B0-9816-82B0-986F05C4E8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DCA75E3E-4EE0-44FF-9D9A-6E0DD86BB018}"/>
              </a:ext>
            </a:extLst>
          </p:cNvPr>
          <p:cNvSpPr/>
          <p:nvPr/>
        </p:nvSpPr>
        <p:spPr>
          <a:xfrm>
            <a:off x="0" y="2771330"/>
            <a:ext cx="731746" cy="90652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C2396-0991-4BA5-B26C-AE5A1B07AF30}"/>
              </a:ext>
            </a:extLst>
          </p:cNvPr>
          <p:cNvSpPr/>
          <p:nvPr/>
        </p:nvSpPr>
        <p:spPr>
          <a:xfrm>
            <a:off x="4199775" y="599856"/>
            <a:ext cx="3984820" cy="10589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Initial conditions of the object, area-to-mass (in case SRP is selected), ballistic coefficient (in case Drag Effect is selected) and initial time of propagation (J200)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31375-F38D-4535-9E41-55C8B7D7B119}"/>
              </a:ext>
            </a:extLst>
          </p:cNvPr>
          <p:cNvSpPr/>
          <p:nvPr/>
        </p:nvSpPr>
        <p:spPr>
          <a:xfrm>
            <a:off x="893208" y="637005"/>
            <a:ext cx="1982996" cy="211098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8EBF2-F59F-4B1F-B19C-55088423DBB8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876204" y="1129346"/>
            <a:ext cx="1323571" cy="56315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1501F53E-A868-4876-9F4A-861784504E99}"/>
              </a:ext>
            </a:extLst>
          </p:cNvPr>
          <p:cNvSpPr/>
          <p:nvPr/>
        </p:nvSpPr>
        <p:spPr>
          <a:xfrm>
            <a:off x="4199775" y="1979380"/>
            <a:ext cx="3389439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forces acting on the object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793338-6E94-4ECA-9AF7-AB41A71829A8}"/>
              </a:ext>
            </a:extLst>
          </p:cNvPr>
          <p:cNvSpPr/>
          <p:nvPr/>
        </p:nvSpPr>
        <p:spPr>
          <a:xfrm>
            <a:off x="893208" y="2717009"/>
            <a:ext cx="1982996" cy="56502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65A5B5EA-5A8C-4978-AABA-7C1D6E19BC4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876204" y="2162167"/>
            <a:ext cx="1323571" cy="83735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3C2841D1-2A1C-4EEE-B0CE-80947CC554FC}"/>
              </a:ext>
            </a:extLst>
          </p:cNvPr>
          <p:cNvSpPr/>
          <p:nvPr/>
        </p:nvSpPr>
        <p:spPr>
          <a:xfrm>
            <a:off x="4199775" y="2727094"/>
            <a:ext cx="3975406" cy="134418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Select the framework: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– for long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– for short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SGP4 - – for short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vs Cartesian – comparison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vs SGP4 - comparison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D59835A-E50A-4239-9200-8FDCA7FDABAF}"/>
              </a:ext>
            </a:extLst>
          </p:cNvPr>
          <p:cNvSpPr/>
          <p:nvPr/>
        </p:nvSpPr>
        <p:spPr>
          <a:xfrm>
            <a:off x="891804" y="3300060"/>
            <a:ext cx="1982997" cy="99146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9203D9FC-BD57-4E39-9C2B-4463EBA2D48B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2874801" y="3399188"/>
            <a:ext cx="1324974" cy="39660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27B2EDDE-EDEE-47C3-885B-B9BCCA5164EE}"/>
              </a:ext>
            </a:extLst>
          </p:cNvPr>
          <p:cNvSpPr/>
          <p:nvPr/>
        </p:nvSpPr>
        <p:spPr>
          <a:xfrm>
            <a:off x="4190361" y="4234153"/>
            <a:ext cx="3984820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of propagation: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– Period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years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;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– Period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days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;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minutes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23B8E98-248E-4910-9086-819CCBE9CEC2}"/>
              </a:ext>
            </a:extLst>
          </p:cNvPr>
          <p:cNvSpPr/>
          <p:nvPr/>
        </p:nvSpPr>
        <p:spPr>
          <a:xfrm>
            <a:off x="891805" y="4291526"/>
            <a:ext cx="1982997" cy="69611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1FE798D3-E912-447D-9432-42125A459AAD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2874802" y="4582209"/>
            <a:ext cx="1315559" cy="5737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5" name="Rectangle 3">
            <a:extLst>
              <a:ext uri="{FF2B5EF4-FFF2-40B4-BE49-F238E27FC236}">
                <a16:creationId xmlns:a16="http://schemas.microsoft.com/office/drawing/2014/main" id="{CE1BDE7A-86B6-47B2-8702-4EAD4F4EF155}"/>
              </a:ext>
            </a:extLst>
          </p:cNvPr>
          <p:cNvSpPr/>
          <p:nvPr/>
        </p:nvSpPr>
        <p:spPr>
          <a:xfrm>
            <a:off x="4199774" y="5846468"/>
            <a:ext cx="2693887" cy="32574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the integration method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8CA4322B-27EC-42D1-9FB2-2645770B3D76}"/>
              </a:ext>
            </a:extLst>
          </p:cNvPr>
          <p:cNvSpPr/>
          <p:nvPr/>
        </p:nvSpPr>
        <p:spPr>
          <a:xfrm>
            <a:off x="893207" y="5466104"/>
            <a:ext cx="1982997" cy="21514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Connector 5">
            <a:extLst>
              <a:ext uri="{FF2B5EF4-FFF2-40B4-BE49-F238E27FC236}">
                <a16:creationId xmlns:a16="http://schemas.microsoft.com/office/drawing/2014/main" id="{704D2457-21BA-40AF-B360-CD80CF038413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2876204" y="5573675"/>
            <a:ext cx="1323570" cy="43566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814709-1FE6-4CFC-83D8-36BA0EBAAD7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3">
            <a:extLst>
              <a:ext uri="{FF2B5EF4-FFF2-40B4-BE49-F238E27FC236}">
                <a16:creationId xmlns:a16="http://schemas.microsoft.com/office/drawing/2014/main" id="{93261F08-2948-6D7E-29F3-CE6E654BF7E5}"/>
              </a:ext>
            </a:extLst>
          </p:cNvPr>
          <p:cNvSpPr/>
          <p:nvPr/>
        </p:nvSpPr>
        <p:spPr>
          <a:xfrm>
            <a:off x="4190361" y="5009902"/>
            <a:ext cx="3984820" cy="64821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Integration method: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Runge-Kutta (4 steps)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Adams-</a:t>
            </a:r>
            <a:r>
              <a:rPr lang="ro-RO" sz="1440" dirty="0" err="1">
                <a:latin typeface="Calibri" pitchFamily="18"/>
                <a:ea typeface="Noto Sans CJK SC" pitchFamily="2"/>
                <a:cs typeface="Lohit Devanagari" pitchFamily="2"/>
              </a:rPr>
              <a:t>Bashforth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-</a:t>
            </a:r>
            <a:r>
              <a:rPr lang="ro-RO" sz="1440" dirty="0" err="1">
                <a:latin typeface="Calibri" pitchFamily="18"/>
                <a:ea typeface="Noto Sans CJK SC" pitchFamily="2"/>
                <a:cs typeface="Lohit Devanagari" pitchFamily="2"/>
              </a:rPr>
              <a:t>Moulton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(7-8 steps)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9C8BCD1D-1CA6-9D57-B3E2-5477CE1939F7}"/>
              </a:ext>
            </a:extLst>
          </p:cNvPr>
          <p:cNvSpPr/>
          <p:nvPr/>
        </p:nvSpPr>
        <p:spPr>
          <a:xfrm>
            <a:off x="893207" y="5028823"/>
            <a:ext cx="1982997" cy="4281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7" name="Straight Connector 5">
            <a:extLst>
              <a:ext uri="{FF2B5EF4-FFF2-40B4-BE49-F238E27FC236}">
                <a16:creationId xmlns:a16="http://schemas.microsoft.com/office/drawing/2014/main" id="{0B4E77E6-CE43-C413-6194-5E41A07391EA}"/>
              </a:ext>
            </a:extLst>
          </p:cNvPr>
          <p:cNvCxnSpPr>
            <a:cxnSpLocks/>
            <a:stCxn id="66" idx="3"/>
            <a:endCxn id="65" idx="1"/>
          </p:cNvCxnSpPr>
          <p:nvPr/>
        </p:nvCxnSpPr>
        <p:spPr>
          <a:xfrm>
            <a:off x="2876204" y="5242885"/>
            <a:ext cx="1314157" cy="9112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1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6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1" grpId="0" animBg="1"/>
      <p:bldP spid="16" grpId="0" animBg="1"/>
      <p:bldP spid="17" grpId="0" animBg="1"/>
      <p:bldP spid="24" grpId="0" animBg="1"/>
      <p:bldP spid="25" grpId="0" animBg="1"/>
      <p:bldP spid="35" grpId="0" animBg="1"/>
      <p:bldP spid="36" grpId="0" animBg="1"/>
      <p:bldP spid="65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1AC0A-DAEB-7F40-AFC5-24F46F202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"/>
            <a:ext cx="10588625" cy="631535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302FC67A-496D-4D94-ACB1-20708D1517D3}"/>
              </a:ext>
            </a:extLst>
          </p:cNvPr>
          <p:cNvSpPr/>
          <p:nvPr/>
        </p:nvSpPr>
        <p:spPr>
          <a:xfrm>
            <a:off x="16478" y="2769754"/>
            <a:ext cx="731746" cy="92866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4D602-8705-4893-B6A4-2F8E19F46E2E}"/>
              </a:ext>
            </a:extLst>
          </p:cNvPr>
          <p:cNvSpPr/>
          <p:nvPr/>
        </p:nvSpPr>
        <p:spPr>
          <a:xfrm>
            <a:off x="5160924" y="3106427"/>
            <a:ext cx="3163161" cy="34805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Evolution of the orbital elements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4EB4BFC-46D9-47A9-941D-7DD6B9C32775}"/>
              </a:ext>
            </a:extLst>
          </p:cNvPr>
          <p:cNvSpPr/>
          <p:nvPr/>
        </p:nvSpPr>
        <p:spPr>
          <a:xfrm>
            <a:off x="6594969" y="2031796"/>
            <a:ext cx="2785750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Information about the selected experiment (mouse hover)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D92CA7E-1C72-4218-9420-5B7C3A2F1F79}"/>
              </a:ext>
            </a:extLst>
          </p:cNvPr>
          <p:cNvSpPr/>
          <p:nvPr/>
        </p:nvSpPr>
        <p:spPr>
          <a:xfrm>
            <a:off x="3738573" y="390863"/>
            <a:ext cx="6532098" cy="121886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B88DE011-FBBB-4F43-A116-685ECFE7A808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004622" y="1609731"/>
            <a:ext cx="983222" cy="42206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F0AF389D-1BB0-485A-BD62-E5D16FDE2A8F}"/>
              </a:ext>
            </a:extLst>
          </p:cNvPr>
          <p:cNvSpPr/>
          <p:nvPr/>
        </p:nvSpPr>
        <p:spPr>
          <a:xfrm>
            <a:off x="1828801" y="1092230"/>
            <a:ext cx="1509506" cy="49164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Store up to 10 past experiments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F6D0544-B851-4BE9-AE00-5D945EF46EDF}"/>
              </a:ext>
            </a:extLst>
          </p:cNvPr>
          <p:cNvSpPr/>
          <p:nvPr/>
        </p:nvSpPr>
        <p:spPr>
          <a:xfrm>
            <a:off x="3114568" y="174023"/>
            <a:ext cx="1718689" cy="19098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096558DD-27E7-487C-806D-37DE522B8DAE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2583554" y="365008"/>
            <a:ext cx="1390359" cy="72722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FDAB93-EEFD-4C06-B473-E9C99762232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FA061F-F7CA-28B4-C635-C0C0D8ED92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1"/>
            <a:ext cx="10588625" cy="629014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8FAEC1C5-43D7-4A08-A12F-99BCCF0CED98}"/>
              </a:ext>
            </a:extLst>
          </p:cNvPr>
          <p:cNvSpPr/>
          <p:nvPr/>
        </p:nvSpPr>
        <p:spPr>
          <a:xfrm>
            <a:off x="0" y="2823255"/>
            <a:ext cx="731746" cy="85928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47622-322D-4A3D-A0BE-36F8DA00CB5F}"/>
              </a:ext>
            </a:extLst>
          </p:cNvPr>
          <p:cNvSpPr/>
          <p:nvPr/>
        </p:nvSpPr>
        <p:spPr>
          <a:xfrm>
            <a:off x="4617436" y="399582"/>
            <a:ext cx="2529584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Theory behind the propagator  Formulas + explanation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487D1-3A02-47D2-8242-61D4A671DCE9}"/>
              </a:ext>
            </a:extLst>
          </p:cNvPr>
          <p:cNvSpPr/>
          <p:nvPr/>
        </p:nvSpPr>
        <p:spPr>
          <a:xfrm>
            <a:off x="886717" y="209357"/>
            <a:ext cx="1981174" cy="46397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711718-0863-40A0-8145-9F49D6FA49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67891" y="441344"/>
            <a:ext cx="1749545" cy="30629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6DB26-6D6E-4182-8ABF-352CA9201F7B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26346E-56DD-DB5C-B5DD-E6244530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10DBD9E-4C5B-4861-8588-15C37301ED7E}"/>
              </a:ext>
            </a:extLst>
          </p:cNvPr>
          <p:cNvSpPr/>
          <p:nvPr/>
        </p:nvSpPr>
        <p:spPr>
          <a:xfrm>
            <a:off x="3687663" y="1066259"/>
            <a:ext cx="1693352" cy="48737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Set orbital elements of the parent body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79C383-B235-4B50-9179-543CF4E939BA}"/>
              </a:ext>
            </a:extLst>
          </p:cNvPr>
          <p:cNvSpPr/>
          <p:nvPr/>
        </p:nvSpPr>
        <p:spPr>
          <a:xfrm>
            <a:off x="839936" y="623144"/>
            <a:ext cx="2010648" cy="209881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C1C91876-4F4B-459F-AC0B-881566A11612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2850584" y="1309945"/>
            <a:ext cx="837079" cy="36260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1" name="Rectangle 3">
            <a:extLst>
              <a:ext uri="{FF2B5EF4-FFF2-40B4-BE49-F238E27FC236}">
                <a16:creationId xmlns:a16="http://schemas.microsoft.com/office/drawing/2014/main" id="{40303DAE-5E52-4288-89C0-6F3F7B29D9FB}"/>
              </a:ext>
            </a:extLst>
          </p:cNvPr>
          <p:cNvSpPr/>
          <p:nvPr/>
        </p:nvSpPr>
        <p:spPr>
          <a:xfrm>
            <a:off x="3687663" y="2210327"/>
            <a:ext cx="1892448" cy="50581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between explosion and collision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82249E-88ED-4A15-ABE2-7CCC75BF0ED0}"/>
              </a:ext>
            </a:extLst>
          </p:cNvPr>
          <p:cNvSpPr/>
          <p:nvPr/>
        </p:nvSpPr>
        <p:spPr>
          <a:xfrm>
            <a:off x="846865" y="2751604"/>
            <a:ext cx="2010648" cy="40752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5">
            <a:extLst>
              <a:ext uri="{FF2B5EF4-FFF2-40B4-BE49-F238E27FC236}">
                <a16:creationId xmlns:a16="http://schemas.microsoft.com/office/drawing/2014/main" id="{0B484233-3881-4299-A359-A7C6E8FD7C96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2857513" y="2463235"/>
            <a:ext cx="830150" cy="49213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3" name="Rectangle 3">
            <a:extLst>
              <a:ext uri="{FF2B5EF4-FFF2-40B4-BE49-F238E27FC236}">
                <a16:creationId xmlns:a16="http://schemas.microsoft.com/office/drawing/2014/main" id="{440B20B7-8B9A-49A2-BAAF-FFD45B457871}"/>
              </a:ext>
            </a:extLst>
          </p:cNvPr>
          <p:cNvSpPr/>
          <p:nvPr/>
        </p:nvSpPr>
        <p:spPr>
          <a:xfrm>
            <a:off x="3687053" y="3372839"/>
            <a:ext cx="1596776" cy="48737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for collision break-up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64CA8083-B6A1-4843-B6C1-7176F2B6EE55}"/>
              </a:ext>
            </a:extLst>
          </p:cNvPr>
          <p:cNvSpPr/>
          <p:nvPr/>
        </p:nvSpPr>
        <p:spPr>
          <a:xfrm>
            <a:off x="848601" y="3159125"/>
            <a:ext cx="2008912" cy="178895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5" name="Straight Connector 5">
            <a:extLst>
              <a:ext uri="{FF2B5EF4-FFF2-40B4-BE49-F238E27FC236}">
                <a16:creationId xmlns:a16="http://schemas.microsoft.com/office/drawing/2014/main" id="{86C6BDD4-3EAC-4CB3-B5FF-7D7FB54973D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2857513" y="3616525"/>
            <a:ext cx="829540" cy="43707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40" name="Rectangle 3">
            <a:extLst>
              <a:ext uri="{FF2B5EF4-FFF2-40B4-BE49-F238E27FC236}">
                <a16:creationId xmlns:a16="http://schemas.microsoft.com/office/drawing/2014/main" id="{BF903545-6E60-4E3A-A20B-AD2457C973F3}"/>
              </a:ext>
            </a:extLst>
          </p:cNvPr>
          <p:cNvSpPr/>
          <p:nvPr/>
        </p:nvSpPr>
        <p:spPr>
          <a:xfrm>
            <a:off x="3687663" y="5188126"/>
            <a:ext cx="1693352" cy="402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Run the experiment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753B971-E731-4177-A601-06806EF2529E}"/>
              </a:ext>
            </a:extLst>
          </p:cNvPr>
          <p:cNvSpPr/>
          <p:nvPr/>
        </p:nvSpPr>
        <p:spPr>
          <a:xfrm>
            <a:off x="839936" y="5610225"/>
            <a:ext cx="2008912" cy="30164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2" name="Straight Connector 5">
            <a:extLst>
              <a:ext uri="{FF2B5EF4-FFF2-40B4-BE49-F238E27FC236}">
                <a16:creationId xmlns:a16="http://schemas.microsoft.com/office/drawing/2014/main" id="{3A107670-144A-49D2-8BF4-EE0FCBF8F47D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 flipV="1">
            <a:off x="2848848" y="5389292"/>
            <a:ext cx="838815" cy="37175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45" name="Rectangle 8">
            <a:extLst>
              <a:ext uri="{FF2B5EF4-FFF2-40B4-BE49-F238E27FC236}">
                <a16:creationId xmlns:a16="http://schemas.microsoft.com/office/drawing/2014/main" id="{F8962089-A5ED-4509-89E3-89FA51F21BB4}"/>
              </a:ext>
            </a:extLst>
          </p:cNvPr>
          <p:cNvSpPr/>
          <p:nvPr/>
        </p:nvSpPr>
        <p:spPr>
          <a:xfrm>
            <a:off x="-3653" y="145117"/>
            <a:ext cx="731746" cy="92114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E5AAA1-2A0A-4B76-919B-60BA41795D3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33" grpId="0" animBg="1"/>
      <p:bldP spid="34" grpId="0" animBg="1"/>
      <p:bldP spid="40" grpId="0" animBg="1"/>
      <p:bldP spid="41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D8136-A15A-AB27-7537-BD38A28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C4ED78F-7D5F-4767-A2A7-5992C3FEADD2}"/>
              </a:ext>
            </a:extLst>
          </p:cNvPr>
          <p:cNvSpPr/>
          <p:nvPr/>
        </p:nvSpPr>
        <p:spPr>
          <a:xfrm>
            <a:off x="5067778" y="927361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plots of the orbital position elements: semi-major axis, eccentricity, inclination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5BAEF0D-F8DE-4D34-82A8-6BA3C5B61AF2}"/>
              </a:ext>
            </a:extLst>
          </p:cNvPr>
          <p:cNvSpPr/>
          <p:nvPr/>
        </p:nvSpPr>
        <p:spPr>
          <a:xfrm>
            <a:off x="3097733" y="161925"/>
            <a:ext cx="865597" cy="22251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EBD18E50-49FF-4178-AD93-1B0C8A22C16A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3963330" y="273181"/>
            <a:ext cx="1104448" cy="98341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3" name="Rectangle 3">
            <a:extLst>
              <a:ext uri="{FF2B5EF4-FFF2-40B4-BE49-F238E27FC236}">
                <a16:creationId xmlns:a16="http://schemas.microsoft.com/office/drawing/2014/main" id="{95C87041-8293-4C0B-A55D-F61246064528}"/>
              </a:ext>
            </a:extLst>
          </p:cNvPr>
          <p:cNvSpPr/>
          <p:nvPr/>
        </p:nvSpPr>
        <p:spPr>
          <a:xfrm>
            <a:off x="3723096" y="5272308"/>
            <a:ext cx="1649454" cy="63721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Information about the current event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7A78ACCC-73A9-465A-8384-9328DF02C040}"/>
              </a:ext>
            </a:extLst>
          </p:cNvPr>
          <p:cNvSpPr/>
          <p:nvPr/>
        </p:nvSpPr>
        <p:spPr>
          <a:xfrm>
            <a:off x="812292" y="4144494"/>
            <a:ext cx="2045207" cy="155145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5" name="Straight Connector 5">
            <a:extLst>
              <a:ext uri="{FF2B5EF4-FFF2-40B4-BE49-F238E27FC236}">
                <a16:creationId xmlns:a16="http://schemas.microsoft.com/office/drawing/2014/main" id="{99D48877-5BD4-4D33-81CB-0289B9B2C85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857499" y="4920222"/>
            <a:ext cx="865597" cy="67069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F70961D1-A00B-4EDB-9932-85C853C1AD5F}"/>
              </a:ext>
            </a:extLst>
          </p:cNvPr>
          <p:cNvSpPr/>
          <p:nvPr/>
        </p:nvSpPr>
        <p:spPr>
          <a:xfrm>
            <a:off x="9749" y="161924"/>
            <a:ext cx="731746" cy="91406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865BCB-C983-4884-956A-3AAEE96231CC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  <p:bldP spid="24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B0E3E-A196-9390-ED97-52A59DD2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284DA5D-F141-4C1A-A9D7-353679CBEC0A}"/>
              </a:ext>
            </a:extLst>
          </p:cNvPr>
          <p:cNvSpPr/>
          <p:nvPr/>
        </p:nvSpPr>
        <p:spPr>
          <a:xfrm>
            <a:off x="3121406" y="4707998"/>
            <a:ext cx="3604743" cy="9007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statistics about the orbital elements and fragments’ parameters and histograms of the orbital position elements: semi-major axis, eccentricity, inclination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BE38A1D-9614-417F-AF27-541638AC7B3B}"/>
              </a:ext>
            </a:extLst>
          </p:cNvPr>
          <p:cNvSpPr/>
          <p:nvPr/>
        </p:nvSpPr>
        <p:spPr>
          <a:xfrm>
            <a:off x="3954827" y="191450"/>
            <a:ext cx="632129" cy="14080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50B30B2D-1844-4FDF-AF50-5EB3F1D40B2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70892" y="332256"/>
            <a:ext cx="652886" cy="437574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82ECBD40-F57C-488B-BF40-135539205710}"/>
              </a:ext>
            </a:extLst>
          </p:cNvPr>
          <p:cNvSpPr/>
          <p:nvPr/>
        </p:nvSpPr>
        <p:spPr>
          <a:xfrm>
            <a:off x="6853587" y="4896310"/>
            <a:ext cx="3604743" cy="5241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Common statistics of the fragments’ parameteres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8FA94D-0912-4926-A4A6-DE9C7CF06B78}"/>
              </a:ext>
            </a:extLst>
          </p:cNvPr>
          <p:cNvSpPr/>
          <p:nvPr/>
        </p:nvSpPr>
        <p:spPr>
          <a:xfrm>
            <a:off x="3038474" y="332256"/>
            <a:ext cx="7541213" cy="113719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8" name="Straight Connector 5">
            <a:extLst>
              <a:ext uri="{FF2B5EF4-FFF2-40B4-BE49-F238E27FC236}">
                <a16:creationId xmlns:a16="http://schemas.microsoft.com/office/drawing/2014/main" id="{B8B173BD-D9FD-4640-BA44-F4CBFA371B8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6809081" y="1469448"/>
            <a:ext cx="1846878" cy="342686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4" name="Rectangle 8">
            <a:extLst>
              <a:ext uri="{FF2B5EF4-FFF2-40B4-BE49-F238E27FC236}">
                <a16:creationId xmlns:a16="http://schemas.microsoft.com/office/drawing/2014/main" id="{7C880DFF-BD7A-4995-80BE-269A2F002FF0}"/>
              </a:ext>
            </a:extLst>
          </p:cNvPr>
          <p:cNvSpPr/>
          <p:nvPr/>
        </p:nvSpPr>
        <p:spPr>
          <a:xfrm>
            <a:off x="8938" y="121301"/>
            <a:ext cx="731746" cy="90739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29C52-020E-479D-A2AB-78B42C69AB17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 animBg="1"/>
      <p:bldP spid="27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1F1B7-9B0E-D9E5-1820-19BABEBB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C04E671-2EAF-4C97-875C-6863154EB550}"/>
              </a:ext>
            </a:extLst>
          </p:cNvPr>
          <p:cNvSpPr/>
          <p:nvPr/>
        </p:nvSpPr>
        <p:spPr>
          <a:xfrm>
            <a:off x="6701776" y="517620"/>
            <a:ext cx="2137424" cy="113030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Distribution of fragments’ size, area-to-mass and delta velocity. Distribution of orbital elements w.r.t. dimension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3BF3D2-32AC-4031-BB8F-8886EB985CC1}"/>
              </a:ext>
            </a:extLst>
          </p:cNvPr>
          <p:cNvSpPr/>
          <p:nvPr/>
        </p:nvSpPr>
        <p:spPr>
          <a:xfrm>
            <a:off x="5000624" y="156890"/>
            <a:ext cx="658131" cy="18601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8495D28A-58D4-46DC-89DA-3493BB262A3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658755" y="249895"/>
            <a:ext cx="1043021" cy="83287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7" name="Rectangle 8">
            <a:extLst>
              <a:ext uri="{FF2B5EF4-FFF2-40B4-BE49-F238E27FC236}">
                <a16:creationId xmlns:a16="http://schemas.microsoft.com/office/drawing/2014/main" id="{ADC6D78E-4A31-461A-A497-F58DC22AE8AA}"/>
              </a:ext>
            </a:extLst>
          </p:cNvPr>
          <p:cNvSpPr/>
          <p:nvPr/>
        </p:nvSpPr>
        <p:spPr>
          <a:xfrm>
            <a:off x="0" y="137841"/>
            <a:ext cx="731746" cy="86845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498901-CE64-4751-B65C-E53BA80233D9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D1AFD-B423-A5D0-70F3-F16FF1F8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8E3C5FC-F5A5-43F2-BC57-8FEEE0431932}"/>
              </a:ext>
            </a:extLst>
          </p:cNvPr>
          <p:cNvSpPr/>
          <p:nvPr/>
        </p:nvSpPr>
        <p:spPr>
          <a:xfrm>
            <a:off x="4810770" y="2922229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the table with the orbital position of each generated fragment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BACC679-C948-4A27-AEC7-B52E5B9C042E}"/>
              </a:ext>
            </a:extLst>
          </p:cNvPr>
          <p:cNvSpPr/>
          <p:nvPr/>
        </p:nvSpPr>
        <p:spPr>
          <a:xfrm>
            <a:off x="5653840" y="162744"/>
            <a:ext cx="930635" cy="20193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7ED5DDFA-E14A-4C0A-946A-A03AE7EB0FEA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119158" y="364674"/>
            <a:ext cx="493984" cy="255755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34E01272-1136-4A45-A882-4E1A4BBF7BA3}"/>
              </a:ext>
            </a:extLst>
          </p:cNvPr>
          <p:cNvSpPr/>
          <p:nvPr/>
        </p:nvSpPr>
        <p:spPr>
          <a:xfrm>
            <a:off x="6492" y="153219"/>
            <a:ext cx="731746" cy="88500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8B71F1-0904-4143-A900-48B0960D5D4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7D731-FD15-3EAF-B4E4-AF30CB07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D968686-0FDA-4C11-AC1F-D3CA7802877E}"/>
              </a:ext>
            </a:extLst>
          </p:cNvPr>
          <p:cNvSpPr/>
          <p:nvPr/>
        </p:nvSpPr>
        <p:spPr>
          <a:xfrm>
            <a:off x="4810770" y="2922229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the table with the parameters of each generated fragment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11A78A-8FA3-4EA5-B410-90401D989545}"/>
              </a:ext>
            </a:extLst>
          </p:cNvPr>
          <p:cNvSpPr/>
          <p:nvPr/>
        </p:nvSpPr>
        <p:spPr>
          <a:xfrm>
            <a:off x="6572250" y="136083"/>
            <a:ext cx="1081676" cy="20681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1C180A0E-2B05-4D6C-9F10-41777CE16EC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613142" y="342900"/>
            <a:ext cx="499946" cy="257932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0" name="Rectangle 8">
            <a:extLst>
              <a:ext uri="{FF2B5EF4-FFF2-40B4-BE49-F238E27FC236}">
                <a16:creationId xmlns:a16="http://schemas.microsoft.com/office/drawing/2014/main" id="{C1460E34-7375-47B2-BEAA-24F05E86DC44}"/>
              </a:ext>
            </a:extLst>
          </p:cNvPr>
          <p:cNvSpPr/>
          <p:nvPr/>
        </p:nvSpPr>
        <p:spPr>
          <a:xfrm>
            <a:off x="0" y="149876"/>
            <a:ext cx="731746" cy="8788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997E08-F3C9-41FF-9140-D58DA7CB603A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AF9F0-37A3-F2FE-2414-4D194E22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53FDA46-561C-4C07-AB69-65BB8FE5D634}"/>
              </a:ext>
            </a:extLst>
          </p:cNvPr>
          <p:cNvSpPr/>
          <p:nvPr/>
        </p:nvSpPr>
        <p:spPr>
          <a:xfrm>
            <a:off x="4401629" y="3605464"/>
            <a:ext cx="3984820" cy="96575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Evolution of the generated fragments: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LEFT click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to turn on this option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RIGHT click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to set up the propagation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914BF12-7B95-491E-B748-4C719D131AEF}"/>
              </a:ext>
            </a:extLst>
          </p:cNvPr>
          <p:cNvSpPr/>
          <p:nvPr/>
        </p:nvSpPr>
        <p:spPr>
          <a:xfrm>
            <a:off x="802021" y="5010134"/>
            <a:ext cx="2045953" cy="56199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4A8A8EFB-CF7F-45F1-A677-8ECDEAED8C7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847974" y="4088341"/>
            <a:ext cx="1553655" cy="120278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CB277BB0-CD76-4B47-B640-05B46359D5BF}"/>
              </a:ext>
            </a:extLst>
          </p:cNvPr>
          <p:cNvSpPr/>
          <p:nvPr/>
        </p:nvSpPr>
        <p:spPr>
          <a:xfrm>
            <a:off x="0" y="121301"/>
            <a:ext cx="731746" cy="9169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B9545-757E-41E8-A7DC-B8B76025C842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243</TotalTime>
  <Words>660</Words>
  <Application>Microsoft Office PowerPoint</Application>
  <PresentationFormat>Custom</PresentationFormat>
  <Paragraphs>102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Liberation Sans</vt:lpstr>
      <vt:lpstr>Liberation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Vartolomei</dc:creator>
  <cp:lastModifiedBy>Tudor Vartolomei</cp:lastModifiedBy>
  <cp:revision>62</cp:revision>
  <dcterms:created xsi:type="dcterms:W3CDTF">2021-12-22T09:34:06Z</dcterms:created>
  <dcterms:modified xsi:type="dcterms:W3CDTF">2024-09-04T09:17:47Z</dcterms:modified>
</cp:coreProperties>
</file>